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02"/>
    <a:srgbClr val="0DEEF3"/>
    <a:srgbClr val="108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6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50B2D-D71D-40DF-97B4-80BEA69A36C4}" type="datetimeFigureOut">
              <a:rPr lang="ru-RU" smtClean="0"/>
              <a:t>29.10.2024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42C34-70CE-4D06-BC7C-17A4F92E74B4}" type="slidenum">
              <a:rPr lang="ru-RU" smtClean="0"/>
              <a:t>‹#›</a:t>
            </a:fld>
            <a:endParaRPr lang="ru-RU"/>
          </a:p>
        </p:txBody>
      </p:sp>
    </p:spTree>
    <p:extLst>
      <p:ext uri="{BB962C8B-B14F-4D97-AF65-F5344CB8AC3E}">
        <p14:creationId xmlns:p14="http://schemas.microsoft.com/office/powerpoint/2010/main" val="215654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Python — один из самых популярных языков программирования, который применяется в самых разных областях: от веб-разработки до анализа данных и машинного обучения. Созданный в 1991 году Гвидо ван Россумом, Python стал популярным благодаря своей простоте, универсальности и поддержке большого количества библиотек. Многие компании, такие как Google и NASA, используют Python для своих приложений и научных исследований. Сегодня Python активно развивается и поддерживается мировым сообществом разработчиков, что делает его доступным для начинающих и профессионалов.</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Условные операторы — это основа управления потоком в Python. Используя if, вы можете проверять выполнение определённых условий. Например, if x &gt; 0: print('Положительное'). Дополнительные условия можно добавлять с помощью elif, а блок else выполняется, если все предыдущие условия оказались ложными. Эти конструкции помогают принимать решения на основе данных и делать программы более интерактивными.</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Циклы позволяют выполнять действия несколько раз подряд. Цикл for подходит для работы с последовательностями, например, перебора элементов списка. Цикл while выполняется, пока заданное условие истинно, что полезно для задач, где количество повторений заранее неизвестно. Операторы break и continue помогают управлять выполнением циклов, прерывая их или пропуская определённые итерации.</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Функции — это основной инструмент для создания многократно используемого кода. В Python функции создаются с помощью ключевого слова def, после которого указывается название и аргументы. Функция может выполнять действия и возвращать значение с помощью оператора return. Лямбда-функции (анонимные функции) полезны для создания простых функций в одной строке, что удобно для кратких операций.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Python поставляется с обширной стандартной библиотекой, которая включает модули для работы с файлами, интернет-протоколами, системными функциями и многим другим. Вы также можете использовать pip для установки внешних библиотек, например, NumPy для численных вычислений или Pandas для анализа данных. Создание собственных модулей позволяет структурировать код и повторно использовать функции в разных проектах.</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Обработка ошибок в Python осуществляется с помощью блоков try-except, что позволяет предотвратить аварийное завершение программы. Например, можно перехватить ошибку ValueError, которая возникает при неверном типе данных. Блок finally помогает выполнить действия, которые должны произойти независимо от наличия ошибок, например, закрытие файлов. В Python также можно создавать собственные исключения для уникальных ситуаций, которые требуют специфической обработки.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Объектно-ориентированное программирование (ООП) является мощной парадигмой в Python. Классы определяют структуру данных и методы, а объекты являются экземплярами этих классов. Например, класс 'Автомобиль' может иметь атрибуты (цвет, модель) и методы (завести, остановить). Создание объектов из классов помогает логически структурировать код и упрощает повторное использование функций.</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Наследование и полиморфизм — ключевые концепции ООП, которые помогают создавать гибкие и многократно используемые классы. Наследование позволяет одному классу унаследовать атрибуты и методы другого, что сокращает дублирование кода. Полиморфизм позволяет работать с разными объектами через одинаковые методы, например, метод 'рисовать' может быть определён как для классов 'Круг', так и 'Квадрат'. Эти принципы делают код более гибким и поддерживаемым.</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Работа с файлами — важный аспект программирования на Python. С помощью функции open() можно открывать файлы в различных режимах (чтения, записи и др.). Методы read() и write() позволяют читать и записывать данные, а readlines() возвращает содержимое в виде списка строк. Закрывать файлы важно для экономии ресурсов, для чего также можно использовать конструкцию with, которая автоматически закроет файл после завершения работы с ним.</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Для анализа данных в Python используются мощные библиотеки, такие как Pandas и NumPy. Pandas обеспечивает работу с табличными данными, где данные можно организовать в структуры, называемые DataFrames и Series. NumPy, в свою очередь, предоставляет высокоэффективные массивы и методы для численных вычислений. Вместе эти инструменты позволяют обрабатывать большие объёмы данных, выполнять статистический анализ и визуализировать результаты.</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Для визуализации данных в Python применяются библиотеки Matplotlib и Seaborn. Matplotlib предлагает инструменты для построения базовых графиков, таких как гистограммы и линейные графики. Seaborn основан на Matplotlib и предоставляет функции для более сложной статистической визуализации, включая тепловые карты и регрессионные графики. Использование этих библиотек помогает наглядно представлять данные, делая их более удобными для анализа и принятия решений.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Чтобы начать работу с Python, сначала нужно установить его на своём компьютере. Скачайте последнюю версию с официального сайта python.org, где доступны версии для Windows, macOS и Linux. Во время установки важно отметить опцию 'Добавить в PATH', чтобы было удобно работать с Python в командной строке. После установки введите команду python --version в терминале для проверки успешной установки. Для управления библиотеками используйте встроенный менеджер пакетов pip.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Python позволяет работать с веб-сервисами и API с помощью библиотеки requests, которая значительно упрощает отправку и обработку HTTP-запросов. API позволяет получать данные из внешних источников, например, новостей, погоды или социальных сетей. Ответы, как правило, приходят в формате JSON, который Python может легко разобрать и использовать для анализа или визуализации. Работа с веб-API расширяет возможности Python и позволяет интегрировать программы с онлайн-сервисами.</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На этом завершилось введение в Python — универсальный язык программирования, который используется как для простых, так и для сложных проектов. Мы рассмотрели ключевые темы, такие как синтаксис, структуры данных, ООП, обработка файлов и взаимодействие с API. Чтобы лучше освоить Python, начните с небольших проектов и постепенно переходите к более сложным задачам. Следующим шагом могут стать изучение веб-фреймворков, например, Django и Flask, или научных библиотек, таких как SciPy и TensorFlow.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После установки Python важно выбрать подходящую среду разработки. IDLE — базовый редактор, встроенный в Python, который подойдёт для новичков и простых задач. PyCharm — мощное IDE, особенно удобное для больших проектов, предлагающее интеллектуальные функции и интеграцию с версиями кода. Visual Studio Code, или VS Code, отличается своей лёгкостью и расширяемостью благодаря большому количеству плагинов, в том числе и для Python. Эти IDE помогут вам более эффективно разрабатывать, тестировать и отлаживать программы на Python.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Обычно знакомство с Python начинается с простой программы, выводящей текст 'Hello, World!'. Создайте файл с расширением .py, вставьте команду print('Hello, World!') и сохраните его. Запустить программу можно через терминал, используя команду python имя_файла.py. Для быстрого выполнения отдельных команд доступен интерактивный режим Python, который также полезен для тестирования кода.</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Python предлагает несколько типов данных, которые широко используются при программировании. Строки, обозначающие текстовые данные, заключаются в кавычки и могут включать в себя символы и слова. Целые числа (int) представляют собой целые значения, а числа с плавающей точкой (float) могут содержать дробные значения. Булевы значения (bool) — это логический тип данных, который позволяет представлять истинность или ложность, что особенно полезно при создании условий.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Операторы в Python позволяют манипулировать и сравнивать значения. Арифметические операторы, такие как сложение и умножение, используются для выполнения математических операций. Логические операторы позволяют объединять условия, создавая сложные логические выражения. Операторы сравнения, например '==', помогают проверять равенство или другие условия, что полезно при управлении потоком программы.</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Строки в Python — это текстовые данные, которые заключаются в кавычки. Множество встроенных методов, таких как len() для подсчёта символов или split() для разбиения строки на части, позволяют удобно работать со строками. Форматирование строк с помощью f-строк или метода format() упрощает создание шаблонных сообщений, где необходимо подставить переменные значения.</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Python предоставляет несколько структур данных для хранения и работы с коллекциями: списки, кортежи и множества. Списки представляют собой упорядоченные и изменяемые коллекции, что делает их полезными для обработки данных, которые могут изменяться. Кортежи, напротив, неизменяемы и часто используются для данных, которые не должны изменяться. Множества — это коллекции уникальных элементов без определённого порядка, идеально подходят для проверки принадлежности и удаления дубликатов.</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Словари в Python представляют собой ассоциативные массивы или отображения, где каждому уникальному ключу присваивается определённое значение. Их удобно использовать для хранения данных, которые можно быстро находить по ключам, например, для хранения конфигураций или параметров. Python предоставляет множество методов для работы со словарями, таких как keys() для получения всех ключей и get() для безопасного доступа к значениям.</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8098570-85A8-451E-AF18-FA25C3FB3C3A}" type="datetimeFigureOut">
              <a:rPr lang="ru-RU" smtClean="0"/>
              <a:t>29.10.2024</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227138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098570-85A8-451E-AF18-FA25C3FB3C3A}" type="datetimeFigureOut">
              <a:rPr lang="ru-RU" smtClean="0"/>
              <a:t>29.10.2024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190737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8098570-85A8-451E-AF18-FA25C3FB3C3A}" type="datetimeFigureOut">
              <a:rPr lang="ru-RU" smtClean="0"/>
              <a:t>29.10.2024</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680499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userDrawn="1">
  <p:cSld name="Agenda">
    <p:spTree>
      <p:nvGrpSpPr>
        <p:cNvPr id="1" name="Shape 23"/>
        <p:cNvGrpSpPr/>
        <p:nvPr/>
      </p:nvGrpSpPr>
      <p:grpSpPr>
        <a:xfrm>
          <a:off x="0" y="0"/>
          <a:ext cx="0" cy="0"/>
          <a:chOff x="0" y="0"/>
          <a:chExt cx="0" cy="0"/>
        </a:xfrm>
      </p:grpSpPr>
      <p:sp>
        <p:nvSpPr>
          <p:cNvPr id="24" name="Google Shape;24;p5"/>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hasCustomPrompt="1"/>
          </p:nvPr>
        </p:nvSpPr>
        <p:spPr>
          <a:xfrm>
            <a:off x="415600" y="0"/>
            <a:ext cx="11360800" cy="950567"/>
          </a:xfrm>
          <a:prstGeom prst="rect">
            <a:avLst/>
          </a:prstGeom>
        </p:spPr>
        <p:txBody>
          <a:bodyPr spcFirstLastPara="1" wrap="square" lIns="91425" tIns="91425" rIns="91425" bIns="91425" anchor="ctr" anchorCtr="0">
            <a:normAutofit/>
          </a:bodyPr>
          <a:lstStyle>
            <a:lvl1pPr lvl="0" rtl="0">
              <a:spcBef>
                <a:spcPts val="0"/>
              </a:spcBef>
              <a:spcAft>
                <a:spcPts val="0"/>
              </a:spcAft>
              <a:buSzPts val="2200"/>
              <a:buNone/>
              <a:defRPr sz="29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dirty="0"/>
              <a:t>Agenda</a:t>
            </a:r>
            <a:endParaRPr dirty="0"/>
          </a:p>
        </p:txBody>
      </p:sp>
      <p:sp>
        <p:nvSpPr>
          <p:cNvPr id="26" name="Google Shape;26;p5"/>
          <p:cNvSpPr txBox="1">
            <a:spLocks noGrp="1"/>
          </p:cNvSpPr>
          <p:nvPr>
            <p:ph type="body" idx="1"/>
          </p:nvPr>
        </p:nvSpPr>
        <p:spPr>
          <a:xfrm>
            <a:off x="415600" y="1592979"/>
            <a:ext cx="11360800" cy="513462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SzPts val="1600"/>
              <a:buChar char="●"/>
              <a:defRPr sz="2133"/>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27" name="Google Shape;27;p5"/>
          <p:cNvSpPr txBox="1">
            <a:spLocks noGrp="1"/>
          </p:cNvSpPr>
          <p:nvPr>
            <p:ph type="sldNum" idx="12"/>
          </p:nvPr>
        </p:nvSpPr>
        <p:spPr>
          <a:xfrm>
            <a:off x="11776397" y="6485324"/>
            <a:ext cx="415215" cy="257099"/>
          </a:xfrm>
          <a:prstGeom prst="rect">
            <a:avLst/>
          </a:prstGeom>
        </p:spPr>
        <p:txBody>
          <a:bodyPr spcFirstLastPara="1" wrap="square" lIns="91425" tIns="91425" rIns="91425" bIns="91425" anchor="ctr" anchorCtr="0">
            <a:norm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fld id="{00000000-1234-1234-1234-123412341234}" type="slidenum">
              <a:rPr lang="en" smtClean="0"/>
              <a:pPr/>
              <a:t>‹#›</a:t>
            </a:fld>
            <a:endParaRPr lang="en"/>
          </a:p>
        </p:txBody>
      </p:sp>
      <p:sp>
        <p:nvSpPr>
          <p:cNvPr id="10" name="Subtitle 1">
            <a:extLst>
              <a:ext uri="{FF2B5EF4-FFF2-40B4-BE49-F238E27FC236}">
                <a16:creationId xmlns:a16="http://schemas.microsoft.com/office/drawing/2014/main" id="{0D296A4F-FF01-A06E-7AAA-3D203B6399A4}"/>
              </a:ext>
            </a:extLst>
          </p:cNvPr>
          <p:cNvSpPr>
            <a:spLocks noGrp="1"/>
          </p:cNvSpPr>
          <p:nvPr>
            <p:ph type="subTitle" idx="13"/>
          </p:nvPr>
        </p:nvSpPr>
        <p:spPr>
          <a:xfrm>
            <a:off x="415599" y="950568"/>
            <a:ext cx="11360799" cy="642413"/>
          </a:xfrm>
        </p:spPr>
        <p:txBody>
          <a:bodyPr tIns="0" anchor="t">
            <a:normAutofit/>
          </a:bodyPr>
          <a:lstStyle>
            <a:lvl1pPr marL="0" indent="0" algn="l">
              <a:lnSpc>
                <a:spcPct val="100000"/>
              </a:lnSpc>
              <a:buNone/>
              <a:defRPr sz="2133"/>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lang="en-US" dirty="0"/>
              <a:t>Click to edit Master subtitle style</a:t>
            </a:r>
          </a:p>
        </p:txBody>
      </p:sp>
    </p:spTree>
    <p:extLst>
      <p:ext uri="{BB962C8B-B14F-4D97-AF65-F5344CB8AC3E}">
        <p14:creationId xmlns:p14="http://schemas.microsoft.com/office/powerpoint/2010/main" val="131795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098570-85A8-451E-AF18-FA25C3FB3C3A}" type="datetimeFigureOut">
              <a:rPr lang="ru-RU" smtClean="0"/>
              <a:t>29.10.2024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82334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8098570-85A8-451E-AF18-FA25C3FB3C3A}" type="datetimeFigureOut">
              <a:rPr lang="ru-RU" smtClean="0"/>
              <a:t>29.10.2024</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274409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098570-85A8-451E-AF18-FA25C3FB3C3A}" type="datetimeFigureOut">
              <a:rPr lang="ru-RU" smtClean="0"/>
              <a:t>29.10.2024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40620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098570-85A8-451E-AF18-FA25C3FB3C3A}" type="datetimeFigureOut">
              <a:rPr lang="ru-RU" smtClean="0"/>
              <a:t>29.10.2024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90639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098570-85A8-451E-AF18-FA25C3FB3C3A}" type="datetimeFigureOut">
              <a:rPr lang="ru-RU" smtClean="0"/>
              <a:t>29.10.2024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1449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98570-85A8-451E-AF18-FA25C3FB3C3A}" type="datetimeFigureOut">
              <a:rPr lang="ru-RU" smtClean="0"/>
              <a:t>29.10.2024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54478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8098570-85A8-451E-AF18-FA25C3FB3C3A}" type="datetimeFigureOut">
              <a:rPr lang="ru-RU" smtClean="0"/>
              <a:t>29.10.2024</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194859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8098570-85A8-451E-AF18-FA25C3FB3C3A}" type="datetimeFigureOut">
              <a:rPr lang="ru-RU" smtClean="0"/>
              <a:t>29.10.2024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269841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8098570-85A8-451E-AF18-FA25C3FB3C3A}" type="datetimeFigureOut">
              <a:rPr lang="ru-RU" smtClean="0"/>
              <a:t>29.10.2024</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D2EF2B4-9FB4-445D-AF50-F6B84FAB12A9}" type="slidenum">
              <a:rPr lang="ru-RU" smtClean="0"/>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2536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17673-A929-4F95-AFDE-69CBABEA1E01}"/>
              </a:ext>
            </a:extLst>
          </p:cNvPr>
          <p:cNvSpPr>
            <a:spLocks noGrp="1"/>
          </p:cNvSpPr>
          <p:nvPr>
            <p:ph type="ctrTitle"/>
          </p:nvPr>
        </p:nvSpPr>
        <p:spPr>
          <a:xfrm>
            <a:off x="488059" y="1649182"/>
            <a:ext cx="11171352" cy="899688"/>
          </a:xfrm>
        </p:spPr>
        <p:txBody>
          <a:bodyPr>
            <a:noAutofit/>
          </a:bodyPr>
          <a:lstStyle/>
          <a:p>
            <a:pPr algn="ctr">
              <a:spcAft>
                <a:spcPts val="600"/>
              </a:spcAft>
            </a:pPr>
            <a:r>
              <a:rPr lang="kk-KZ" sz="4000" dirty="0">
                <a:solidFill>
                  <a:schemeClr val="accent6">
                    <a:lumMod val="75000"/>
                  </a:schemeClr>
                </a:solidFill>
                <a:effectLst/>
                <a:latin typeface="Times New Roman" panose="02020603050405020304" pitchFamily="18" charset="0"/>
                <a:ea typeface="MS Mincho" panose="02020609040205080304" pitchFamily="49" charset="-128"/>
              </a:rPr>
              <a:t>Лекция </a:t>
            </a:r>
            <a:r>
              <a:rPr lang="en-US" sz="4000" dirty="0">
                <a:solidFill>
                  <a:schemeClr val="accent6">
                    <a:lumMod val="75000"/>
                  </a:schemeClr>
                </a:solidFill>
                <a:latin typeface="Times New Roman" panose="02020603050405020304" pitchFamily="18" charset="0"/>
                <a:ea typeface="MS Mincho" panose="02020609040205080304" pitchFamily="49" charset="-128"/>
              </a:rPr>
              <a:t>1 (</a:t>
            </a:r>
            <a:r>
              <a:rPr lang="kk-KZ" sz="4000" dirty="0">
                <a:solidFill>
                  <a:schemeClr val="accent6">
                    <a:lumMod val="75000"/>
                  </a:schemeClr>
                </a:solidFill>
                <a:latin typeface="Times New Roman" panose="02020603050405020304" pitchFamily="18" charset="0"/>
                <a:ea typeface="MS Mincho" panose="02020609040205080304" pitchFamily="49" charset="-128"/>
              </a:rPr>
              <a:t>Введение в </a:t>
            </a:r>
            <a:r>
              <a:rPr lang="en-US" sz="4000" dirty="0">
                <a:solidFill>
                  <a:schemeClr val="accent6">
                    <a:lumMod val="75000"/>
                  </a:schemeClr>
                </a:solidFill>
                <a:latin typeface="Times New Roman" panose="02020603050405020304" pitchFamily="18" charset="0"/>
                <a:ea typeface="MS Mincho" panose="02020609040205080304" pitchFamily="49" charset="-128"/>
              </a:rPr>
              <a:t>Python)</a:t>
            </a:r>
            <a:endParaRPr lang="ru-RU" sz="4000" dirty="0">
              <a:solidFill>
                <a:schemeClr val="accent6">
                  <a:lumMod val="75000"/>
                </a:schemeClr>
              </a:solidFill>
              <a:effectLst/>
              <a:latin typeface="Times New Roman" panose="02020603050405020304" pitchFamily="18" charset="0"/>
              <a:ea typeface="MS Mincho" panose="02020609040205080304" pitchFamily="49" charset="-128"/>
            </a:endParaRPr>
          </a:p>
        </p:txBody>
      </p:sp>
      <p:sp>
        <p:nvSpPr>
          <p:cNvPr id="3" name="Подзаголовок 2">
            <a:extLst>
              <a:ext uri="{FF2B5EF4-FFF2-40B4-BE49-F238E27FC236}">
                <a16:creationId xmlns:a16="http://schemas.microsoft.com/office/drawing/2014/main" id="{93AE962D-0F5F-4E97-9A7F-309B8595C3E5}"/>
              </a:ext>
            </a:extLst>
          </p:cNvPr>
          <p:cNvSpPr>
            <a:spLocks noGrp="1"/>
          </p:cNvSpPr>
          <p:nvPr>
            <p:ph type="subTitle" idx="1"/>
          </p:nvPr>
        </p:nvSpPr>
        <p:spPr>
          <a:xfrm>
            <a:off x="5062194" y="4487159"/>
            <a:ext cx="6597217" cy="990775"/>
          </a:xfrm>
        </p:spPr>
        <p:txBody>
          <a:bodyPr>
            <a:normAutofit fontScale="92500"/>
          </a:bodyPr>
          <a:lstStyle/>
          <a:p>
            <a:pPr algn="r"/>
            <a:r>
              <a:rPr lang="en-US" sz="2400" dirty="0">
                <a:solidFill>
                  <a:srgbClr val="0DEEF3"/>
                </a:solidFill>
              </a:rPr>
              <a:t>PhD, </a:t>
            </a:r>
            <a:r>
              <a:rPr lang="kk-KZ" sz="2400" dirty="0">
                <a:solidFill>
                  <a:srgbClr val="0DEEF3"/>
                </a:solidFill>
              </a:rPr>
              <a:t>кафедра информационные системы</a:t>
            </a:r>
          </a:p>
          <a:p>
            <a:pPr algn="r"/>
            <a:r>
              <a:rPr lang="kk-KZ" sz="2400" dirty="0">
                <a:solidFill>
                  <a:srgbClr val="FEE602"/>
                </a:solidFill>
              </a:rPr>
              <a:t>Карюкин В</a:t>
            </a:r>
            <a:r>
              <a:rPr lang="ru-RU" sz="2400" dirty="0">
                <a:solidFill>
                  <a:srgbClr val="FEE602"/>
                </a:solidFill>
              </a:rPr>
              <a:t>.И.</a:t>
            </a:r>
          </a:p>
        </p:txBody>
      </p:sp>
    </p:spTree>
    <p:extLst>
      <p:ext uri="{BB962C8B-B14F-4D97-AF65-F5344CB8AC3E}">
        <p14:creationId xmlns:p14="http://schemas.microsoft.com/office/powerpoint/2010/main" val="163029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Ассоциативные массивы для работы с парами ключ-значение</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hdidp1_h.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словаря</a:t>
            </a:r>
          </a:p>
          <a:p>
            <a:pPr algn="ctr">
              <a:spcAft>
                <a:spcPts val="1600"/>
              </a:spcAft>
            </a:pPr>
            <a:r>
              <a:rPr sz="1733">
                <a:solidFill>
                  <a:srgbClr val="616161"/>
                </a:solidFill>
                <a:latin typeface="Proxima Nova"/>
              </a:rPr>
              <a:t>Словари создаются с помощью {}, где элементы имеют форму ключ: значение.</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3sjiuc45.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Основные операции</a:t>
            </a:r>
          </a:p>
          <a:p>
            <a:pPr algn="ctr">
              <a:spcAft>
                <a:spcPts val="1600"/>
              </a:spcAft>
            </a:pPr>
            <a:r>
              <a:rPr sz="1733">
                <a:solidFill>
                  <a:srgbClr val="616161"/>
                </a:solidFill>
                <a:latin typeface="Proxima Nova"/>
              </a:rPr>
              <a:t>Добавление, удаление и изменение элементов по ключу.</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s1jdst2s.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Методы словарей</a:t>
            </a:r>
          </a:p>
          <a:p>
            <a:pPr algn="ctr">
              <a:spcAft>
                <a:spcPts val="1600"/>
              </a:spcAft>
            </a:pPr>
            <a:r>
              <a:rPr sz="1733">
                <a:solidFill>
                  <a:srgbClr val="616161"/>
                </a:solidFill>
                <a:latin typeface="Proxima Nova"/>
              </a:rPr>
              <a:t>Методы: keys(), values(), items() и get() для работы со словарями.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Логические выражения и управление потоком программы</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ee81r476.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Условный оператор if</a:t>
            </a:r>
          </a:p>
          <a:p>
            <a:pPr algn="ctr">
              <a:spcAft>
                <a:spcPts val="1600"/>
              </a:spcAft>
            </a:pPr>
            <a:r>
              <a:rPr sz="1733">
                <a:solidFill>
                  <a:srgbClr val="616161"/>
                </a:solidFill>
                <a:latin typeface="Proxima Nova"/>
              </a:rPr>
              <a:t>Проверяет условие, и если оно истинно, выполняет блок кода.</a:t>
            </a:r>
          </a:p>
        </p:txBody>
      </p:sp>
      <p:sp>
        <p:nvSpPr>
          <p:cNvPr id="14" name="Rectangle 13"/>
          <p:cNvSpPr/>
          <p:nvPr/>
        </p:nvSpPr>
        <p:spPr>
          <a:xfrm>
            <a:off x="4300934" y="2011561"/>
            <a:ext cx="3589932"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ui_58seq.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Конструкция elif</a:t>
            </a:r>
          </a:p>
          <a:p>
            <a:pPr algn="ctr">
              <a:spcAft>
                <a:spcPts val="1600"/>
              </a:spcAft>
            </a:pPr>
            <a:r>
              <a:rPr sz="1733">
                <a:solidFill>
                  <a:srgbClr val="616161"/>
                </a:solidFill>
                <a:latin typeface="Proxima Nova"/>
              </a:rPr>
              <a:t>Позволяет добавить дополнительные условия после if.</a:t>
            </a:r>
          </a:p>
        </p:txBody>
      </p:sp>
      <p:sp>
        <p:nvSpPr>
          <p:cNvPr id="19" name="Rectangle 18"/>
          <p:cNvSpPr/>
          <p:nvPr/>
        </p:nvSpPr>
        <p:spPr>
          <a:xfrm>
            <a:off x="8297267" y="2011561"/>
            <a:ext cx="3589733"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9apmhfjm.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Блок else</a:t>
            </a:r>
          </a:p>
          <a:p>
            <a:pPr algn="ctr">
              <a:spcAft>
                <a:spcPts val="1600"/>
              </a:spcAft>
            </a:pPr>
            <a:r>
              <a:rPr sz="1733">
                <a:solidFill>
                  <a:srgbClr val="616161"/>
                </a:solidFill>
                <a:latin typeface="Proxima Nova"/>
              </a:rPr>
              <a:t>Выполняется, если все предыдущие условия ложны.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Повторение операций с использованием циклов</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0"/>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Цикл for:</a:t>
            </a:r>
            <a:r>
              <a:rPr sz="1733">
                <a:solidFill>
                  <a:srgbClr val="616161"/>
                </a:solidFill>
                <a:latin typeface="Proxima Nova"/>
              </a:rPr>
              <a:t> Используется для итерации по последовательностям, например, спискам или строкам.</a:t>
            </a:r>
          </a:p>
          <a:p>
            <a:pPr marL="304792" lvl="1" indent="-121917">
              <a:spcBef>
                <a:spcPts val="1600"/>
              </a:spcBef>
              <a:buSzPct val="100000"/>
              <a:buFont typeface="Arial"/>
              <a:buChar char="•"/>
            </a:pPr>
            <a:r>
              <a:rPr sz="1733" b="1">
                <a:solidFill>
                  <a:srgbClr val="616161"/>
                </a:solidFill>
                <a:latin typeface="Proxima Nova"/>
              </a:rPr>
              <a:t>Цикл while:</a:t>
            </a:r>
            <a:r>
              <a:rPr sz="1733">
                <a:solidFill>
                  <a:srgbClr val="616161"/>
                </a:solidFill>
                <a:latin typeface="Proxima Nova"/>
              </a:rPr>
              <a:t> Выполняется, пока условие истинно.</a:t>
            </a:r>
          </a:p>
          <a:p>
            <a:pPr marL="304792" lvl="1" indent="-121917">
              <a:spcBef>
                <a:spcPts val="1600"/>
              </a:spcBef>
              <a:buSzPct val="100000"/>
              <a:buFont typeface="Arial"/>
              <a:buChar char="•"/>
            </a:pPr>
            <a:r>
              <a:rPr sz="1733" b="1">
                <a:solidFill>
                  <a:srgbClr val="616161"/>
                </a:solidFill>
                <a:latin typeface="Proxima Nova"/>
              </a:rPr>
              <a:t>Операторы break и continue:</a:t>
            </a:r>
            <a:r>
              <a:rPr sz="1733">
                <a:solidFill>
                  <a:srgbClr val="616161"/>
                </a:solidFill>
                <a:latin typeface="Proxima Nova"/>
              </a:rPr>
              <a:t> Позволяют управлять выполнением циклов.</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image.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6299201" y="5262760"/>
            <a:ext cx="5587999" cy="184666"/>
          </a:xfrm>
          <a:prstGeom prst="rect">
            <a:avLst/>
          </a:prstGeom>
          <a:noFill/>
          <a:ln>
            <a:noFill/>
          </a:ln>
        </p:spPr>
        <p:txBody>
          <a:bodyPr wrap="square" lIns="0" tIns="0" rIns="0" bIns="0" anchor="t">
            <a:spAutoFit/>
          </a:bodyPr>
          <a:lstStyle/>
          <a:p>
            <a:pPr algn="r">
              <a:spcAft>
                <a:spcPts val="1600"/>
              </a:spcAft>
            </a:pPr>
            <a:r>
              <a:rPr sz="1200">
                <a:solidFill>
                  <a:srgbClr val="616161"/>
                </a:solidFill>
                <a:latin typeface="Proxima Nova"/>
              </a:rPr>
              <a:t>Photo by Christina @ wocintechchat.com on Unsplash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Определение и использование функций в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Определение функции:</a:t>
            </a:r>
            <a:r>
              <a:rPr sz="1733">
                <a:solidFill>
                  <a:srgbClr val="616161"/>
                </a:solidFill>
                <a:latin typeface="Proxima Nova"/>
              </a:rPr>
              <a:t> Функции создаются с помощью ключевого слова def и могут принимать аргументы.</a:t>
            </a:r>
          </a:p>
          <a:p>
            <a:pPr marL="304792" lvl="1" indent="-121917">
              <a:spcBef>
                <a:spcPts val="1600"/>
              </a:spcBef>
              <a:buSzPct val="100000"/>
              <a:buFont typeface="Arial"/>
              <a:buChar char="•"/>
            </a:pPr>
            <a:r>
              <a:rPr sz="1733" b="1">
                <a:solidFill>
                  <a:srgbClr val="616161"/>
                </a:solidFill>
                <a:latin typeface="Proxima Nova"/>
              </a:rPr>
              <a:t>Возвращение значений:</a:t>
            </a:r>
            <a:r>
              <a:rPr sz="1733">
                <a:solidFill>
                  <a:srgbClr val="616161"/>
                </a:solidFill>
                <a:latin typeface="Proxima Nova"/>
              </a:rPr>
              <a:t> Функции могут возвращать значения с помощью return.</a:t>
            </a:r>
          </a:p>
          <a:p>
            <a:pPr marL="304792" lvl="1" indent="-121917">
              <a:spcBef>
                <a:spcPts val="1600"/>
              </a:spcBef>
              <a:buSzPct val="100000"/>
              <a:buFont typeface="Arial"/>
              <a:buChar char="•"/>
            </a:pPr>
            <a:r>
              <a:rPr sz="1733" b="1">
                <a:solidFill>
                  <a:srgbClr val="616161"/>
                </a:solidFill>
                <a:latin typeface="Proxima Nova"/>
              </a:rPr>
              <a:t>Анонимные функции:</a:t>
            </a:r>
            <a:r>
              <a:rPr sz="1733">
                <a:solidFill>
                  <a:srgbClr val="616161"/>
                </a:solidFill>
                <a:latin typeface="Proxima Nova"/>
              </a:rPr>
              <a:t> Лямбда-функции позволяют создавать однострочные функции.</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5h_euugy.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6299201" y="5262760"/>
            <a:ext cx="5587999" cy="184666"/>
          </a:xfrm>
          <a:prstGeom prst="rect">
            <a:avLst/>
          </a:prstGeom>
          <a:noFill/>
          <a:ln>
            <a:noFill/>
          </a:ln>
        </p:spPr>
        <p:txBody>
          <a:bodyPr wrap="square" lIns="0" tIns="0" rIns="0" bIns="0" anchor="t">
            <a:spAutoFit/>
          </a:bodyPr>
          <a:lstStyle/>
          <a:p>
            <a:pPr algn="r">
              <a:spcAft>
                <a:spcPts val="1600"/>
              </a:spcAft>
            </a:pPr>
            <a:r>
              <a:rPr sz="1200">
                <a:solidFill>
                  <a:srgbClr val="616161"/>
                </a:solidFill>
                <a:latin typeface="Proxima Nova"/>
              </a:rPr>
              <a:t>Photo by Ilija Boshkov on Unsplash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Подключение и использование библиотек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_j_7bpqm.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1"/>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Импорт стандартных модулей</a:t>
            </a:r>
          </a:p>
          <a:p>
            <a:pPr algn="ctr">
              <a:spcAft>
                <a:spcPts val="1600"/>
              </a:spcAft>
            </a:pPr>
            <a:r>
              <a:rPr sz="1733">
                <a:solidFill>
                  <a:srgbClr val="616161"/>
                </a:solidFill>
                <a:latin typeface="Proxima Nova"/>
              </a:rPr>
              <a:t>Python содержит обширную стандартную библиотеку для различных задач.</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vk4r6vly.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1"/>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Установка внешних библиотек</a:t>
            </a:r>
          </a:p>
          <a:p>
            <a:pPr algn="ctr">
              <a:spcAft>
                <a:spcPts val="1600"/>
              </a:spcAft>
            </a:pPr>
            <a:r>
              <a:rPr sz="1733">
                <a:solidFill>
                  <a:srgbClr val="616161"/>
                </a:solidFill>
                <a:latin typeface="Proxima Nova"/>
              </a:rPr>
              <a:t>Использование pip для установки внешних библиотек, таких как NumPy и Pandas.</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j9s9u8ru.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собственных модулей</a:t>
            </a:r>
          </a:p>
          <a:p>
            <a:pPr algn="ctr">
              <a:spcAft>
                <a:spcPts val="1600"/>
              </a:spcAft>
            </a:pPr>
            <a:r>
              <a:rPr sz="1733">
                <a:solidFill>
                  <a:srgbClr val="616161"/>
                </a:solidFill>
                <a:latin typeface="Proxima Nova"/>
              </a:rPr>
              <a:t>Можно создавать свои модули для повторного использования кода.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Try, except и работа с исключениями</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0"/>
            <a:ext cx="11582400"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38_9xr28.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Блок try-except</a:t>
            </a:r>
          </a:p>
          <a:p>
            <a:pPr algn="ctr">
              <a:spcAft>
                <a:spcPts val="1600"/>
              </a:spcAft>
            </a:pPr>
            <a:r>
              <a:rPr sz="1733">
                <a:solidFill>
                  <a:srgbClr val="616161"/>
                </a:solidFill>
                <a:latin typeface="Proxima Nova"/>
              </a:rPr>
              <a:t>Позволяет перехватывать и обрабатывать ошибки в программе.</a:t>
            </a:r>
          </a:p>
        </p:txBody>
      </p:sp>
      <p:sp>
        <p:nvSpPr>
          <p:cNvPr id="14" name="Rectangle 13"/>
          <p:cNvSpPr/>
          <p:nvPr/>
        </p:nvSpPr>
        <p:spPr>
          <a:xfrm>
            <a:off x="4300934" y="2011560"/>
            <a:ext cx="3589932"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gzah4xiz.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Типы исключений</a:t>
            </a:r>
          </a:p>
          <a:p>
            <a:pPr algn="ctr">
              <a:spcAft>
                <a:spcPts val="1600"/>
              </a:spcAft>
            </a:pPr>
            <a:r>
              <a:rPr sz="1733">
                <a:solidFill>
                  <a:srgbClr val="616161"/>
                </a:solidFill>
                <a:latin typeface="Proxima Nova"/>
              </a:rPr>
              <a:t>Часто используемые исключения: ValueError, TypeError, IndexError.</a:t>
            </a:r>
          </a:p>
        </p:txBody>
      </p:sp>
      <p:sp>
        <p:nvSpPr>
          <p:cNvPr id="19" name="Rectangle 18"/>
          <p:cNvSpPr/>
          <p:nvPr/>
        </p:nvSpPr>
        <p:spPr>
          <a:xfrm>
            <a:off x="8297267"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wjdim2cu.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собственных исключений</a:t>
            </a:r>
          </a:p>
          <a:p>
            <a:pPr algn="ctr">
              <a:spcAft>
                <a:spcPts val="1600"/>
              </a:spcAft>
            </a:pPr>
            <a:r>
              <a:rPr sz="1733">
                <a:solidFill>
                  <a:srgbClr val="616161"/>
                </a:solidFill>
                <a:latin typeface="Proxima Nova"/>
              </a:rPr>
              <a:t>Можно определить свои типы исключений для специфических случаев.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Основы объектно-ориентированного программирования в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70qjnnsw.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классов</a:t>
            </a:r>
          </a:p>
          <a:p>
            <a:pPr algn="ctr">
              <a:spcAft>
                <a:spcPts val="1600"/>
              </a:spcAft>
            </a:pPr>
            <a:r>
              <a:rPr sz="1733">
                <a:solidFill>
                  <a:srgbClr val="616161"/>
                </a:solidFill>
                <a:latin typeface="Proxima Nova"/>
              </a:rPr>
              <a:t>Классы создаются с помощью ключевого слова class, включают атрибуты и методы.</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j9s9u8ru.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объектов</a:t>
            </a:r>
          </a:p>
          <a:p>
            <a:pPr algn="ctr">
              <a:spcAft>
                <a:spcPts val="1600"/>
              </a:spcAft>
            </a:pPr>
            <a:r>
              <a:rPr sz="1733">
                <a:solidFill>
                  <a:srgbClr val="616161"/>
                </a:solidFill>
                <a:latin typeface="Proxima Nova"/>
              </a:rPr>
              <a:t>Объекты — это экземпляры классов, которые могут содержать свои данные.</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fnx15nc3.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Методы классов</a:t>
            </a:r>
          </a:p>
          <a:p>
            <a:pPr algn="ctr">
              <a:spcAft>
                <a:spcPts val="1600"/>
              </a:spcAft>
            </a:pPr>
            <a:r>
              <a:rPr sz="1733">
                <a:solidFill>
                  <a:srgbClr val="616161"/>
                </a:solidFill>
                <a:latin typeface="Proxima Nova"/>
              </a:rPr>
              <a:t>Методы определяются внутри классов и представляют функции, применимые к объектам.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Расширение классов и создание гибких интерфейсов</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0"/>
            <a:ext cx="5587999" cy="3207994"/>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Наследование классов:</a:t>
            </a:r>
            <a:r>
              <a:rPr sz="1733">
                <a:solidFill>
                  <a:srgbClr val="616161"/>
                </a:solidFill>
                <a:latin typeface="Proxima Nova"/>
              </a:rPr>
              <a:t> Позволяет создавать классы на основе существующих, переопределяя и добавляя методы.</a:t>
            </a:r>
          </a:p>
          <a:p>
            <a:pPr marL="304792" lvl="1" indent="-121917">
              <a:spcBef>
                <a:spcPts val="1600"/>
              </a:spcBef>
              <a:buSzPct val="100000"/>
              <a:buFont typeface="Arial"/>
              <a:buChar char="•"/>
            </a:pPr>
            <a:r>
              <a:rPr sz="1733" b="1">
                <a:solidFill>
                  <a:srgbClr val="616161"/>
                </a:solidFill>
                <a:latin typeface="Proxima Nova"/>
              </a:rPr>
              <a:t>Полиморфизм:</a:t>
            </a:r>
            <a:r>
              <a:rPr sz="1733">
                <a:solidFill>
                  <a:srgbClr val="616161"/>
                </a:solidFill>
                <a:latin typeface="Proxima Nova"/>
              </a:rPr>
              <a:t> Позволяет использовать одинаковые методы для объектов разных классов.</a:t>
            </a:r>
          </a:p>
          <a:p>
            <a:pPr marL="304792" lvl="1" indent="-121917">
              <a:spcBef>
                <a:spcPts val="1600"/>
              </a:spcBef>
              <a:buSzPct val="100000"/>
              <a:buFont typeface="Arial"/>
              <a:buChar char="•"/>
            </a:pPr>
            <a:r>
              <a:rPr sz="1733" b="1">
                <a:solidFill>
                  <a:srgbClr val="616161"/>
                </a:solidFill>
                <a:latin typeface="Proxima Nova"/>
              </a:rPr>
              <a:t>Переопределение методов:</a:t>
            </a:r>
            <a:r>
              <a:rPr sz="1733">
                <a:solidFill>
                  <a:srgbClr val="616161"/>
                </a:solidFill>
                <a:latin typeface="Proxima Nova"/>
              </a:rPr>
              <a:t> Методы базовых классов могут быть изменены для специализированных классов.</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wkekfmi8.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6299201" y="5262760"/>
            <a:ext cx="5587999" cy="184666"/>
          </a:xfrm>
          <a:prstGeom prst="rect">
            <a:avLst/>
          </a:prstGeom>
          <a:noFill/>
          <a:ln>
            <a:noFill/>
          </a:ln>
        </p:spPr>
        <p:txBody>
          <a:bodyPr wrap="square" lIns="0" tIns="0" rIns="0" bIns="0" anchor="t">
            <a:spAutoFit/>
          </a:bodyPr>
          <a:lstStyle/>
          <a:p>
            <a:pPr algn="r">
              <a:spcAft>
                <a:spcPts val="1600"/>
              </a:spcAft>
            </a:pPr>
            <a:r>
              <a:rPr sz="1200">
                <a:solidFill>
                  <a:srgbClr val="616161"/>
                </a:solidFill>
                <a:latin typeface="Proxima Nova"/>
              </a:rPr>
              <a:t>Photo by David Clode on Unsplash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Чтение, запись и управление файлами</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0"/>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Открытие файлов:</a:t>
            </a:r>
            <a:r>
              <a:rPr sz="1733">
                <a:solidFill>
                  <a:srgbClr val="616161"/>
                </a:solidFill>
                <a:latin typeface="Proxima Nova"/>
              </a:rPr>
              <a:t> Функция open() используется для чтения и записи файлов.</a:t>
            </a:r>
          </a:p>
          <a:p>
            <a:pPr marL="304792" lvl="1" indent="-121917">
              <a:spcBef>
                <a:spcPts val="1600"/>
              </a:spcBef>
              <a:buSzPct val="100000"/>
              <a:buFont typeface="Arial"/>
              <a:buChar char="•"/>
            </a:pPr>
            <a:r>
              <a:rPr sz="1733" b="1">
                <a:solidFill>
                  <a:srgbClr val="616161"/>
                </a:solidFill>
                <a:latin typeface="Proxima Nova"/>
              </a:rPr>
              <a:t>Чтение и запись:</a:t>
            </a:r>
            <a:r>
              <a:rPr sz="1733">
                <a:solidFill>
                  <a:srgbClr val="616161"/>
                </a:solidFill>
                <a:latin typeface="Proxima Nova"/>
              </a:rPr>
              <a:t> Методы read(), write() и readlines() позволяют манипулировать содержимым.</a:t>
            </a:r>
          </a:p>
          <a:p>
            <a:pPr marL="304792" lvl="1" indent="-121917">
              <a:spcBef>
                <a:spcPts val="1600"/>
              </a:spcBef>
              <a:buSzPct val="100000"/>
              <a:buFont typeface="Arial"/>
              <a:buChar char="•"/>
            </a:pPr>
            <a:r>
              <a:rPr sz="1733" b="1">
                <a:solidFill>
                  <a:srgbClr val="616161"/>
                </a:solidFill>
                <a:latin typeface="Proxima Nova"/>
              </a:rPr>
              <a:t>Закрытие файлов:</a:t>
            </a:r>
            <a:r>
              <a:rPr sz="1733">
                <a:solidFill>
                  <a:srgbClr val="616161"/>
                </a:solidFill>
                <a:latin typeface="Proxima Nova"/>
              </a:rPr>
              <a:t> Используйте close() или with, чтобы избежать утечек памяти.</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4wn3ppi6.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6299201" y="5262760"/>
            <a:ext cx="5587999" cy="184666"/>
          </a:xfrm>
          <a:prstGeom prst="rect">
            <a:avLst/>
          </a:prstGeom>
          <a:noFill/>
          <a:ln>
            <a:noFill/>
          </a:ln>
        </p:spPr>
        <p:txBody>
          <a:bodyPr wrap="square" lIns="0" tIns="0" rIns="0" bIns="0" anchor="t">
            <a:spAutoFit/>
          </a:bodyPr>
          <a:lstStyle/>
          <a:p>
            <a:pPr algn="r">
              <a:spcAft>
                <a:spcPts val="1600"/>
              </a:spcAft>
            </a:pPr>
            <a:r>
              <a:rPr sz="1200">
                <a:solidFill>
                  <a:srgbClr val="616161"/>
                </a:solidFill>
                <a:latin typeface="Proxima Nova"/>
              </a:rPr>
              <a:t>Photo by National Cancer Institute on Unsplash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Pandas и NumPy для работы с данными</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fxc6hjd4.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Pandas</a:t>
            </a:r>
          </a:p>
          <a:p>
            <a:pPr algn="ctr">
              <a:spcAft>
                <a:spcPts val="1600"/>
              </a:spcAft>
            </a:pPr>
            <a:r>
              <a:rPr sz="1733">
                <a:solidFill>
                  <a:srgbClr val="616161"/>
                </a:solidFill>
                <a:latin typeface="Proxima Nova"/>
              </a:rPr>
              <a:t>Библиотека для работы с табличными данными, включающая DataFrames и Series.</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2iwmn8ki.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NumPy</a:t>
            </a:r>
          </a:p>
          <a:p>
            <a:pPr algn="ctr">
              <a:spcAft>
                <a:spcPts val="1600"/>
              </a:spcAft>
            </a:pPr>
            <a:r>
              <a:rPr sz="1733">
                <a:solidFill>
                  <a:srgbClr val="616161"/>
                </a:solidFill>
                <a:latin typeface="Proxima Nova"/>
              </a:rPr>
              <a:t>Инструмент для численных вычислений и работы с массивами.</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btc62ogq.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Систематизация данных</a:t>
            </a:r>
          </a:p>
          <a:p>
            <a:pPr algn="ctr">
              <a:spcAft>
                <a:spcPts val="1600"/>
              </a:spcAft>
            </a:pPr>
            <a:r>
              <a:rPr sz="1733">
                <a:solidFill>
                  <a:srgbClr val="616161"/>
                </a:solidFill>
                <a:latin typeface="Proxima Nova"/>
              </a:rPr>
              <a:t>Позволяет обрабатывать и анализировать большие объёмы данных.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Что такое Python и почему он популярен</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1"/>
            <a:ext cx="11582400" cy="36770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1"/>
            <a:ext cx="5587999" cy="36770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4008020"/>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dirty="0">
                <a:solidFill>
                  <a:srgbClr val="616161"/>
                </a:solidFill>
                <a:latin typeface="Proxima Nova"/>
              </a:rPr>
              <a:t>Python - </a:t>
            </a:r>
            <a:r>
              <a:rPr sz="1733" b="1" dirty="0" err="1">
                <a:solidFill>
                  <a:srgbClr val="616161"/>
                </a:solidFill>
                <a:latin typeface="Proxima Nova"/>
              </a:rPr>
              <a:t>универсальный</a:t>
            </a:r>
            <a:r>
              <a:rPr sz="1733" b="1" dirty="0">
                <a:solidFill>
                  <a:srgbClr val="616161"/>
                </a:solidFill>
                <a:latin typeface="Proxima Nova"/>
              </a:rPr>
              <a:t> </a:t>
            </a:r>
            <a:r>
              <a:rPr sz="1733" b="1" dirty="0" err="1">
                <a:solidFill>
                  <a:srgbClr val="616161"/>
                </a:solidFill>
                <a:latin typeface="Proxima Nova"/>
              </a:rPr>
              <a:t>язык</a:t>
            </a:r>
            <a:r>
              <a:rPr sz="1733" b="1" dirty="0">
                <a:solidFill>
                  <a:srgbClr val="616161"/>
                </a:solidFill>
                <a:latin typeface="Proxima Nova"/>
              </a:rPr>
              <a:t>:</a:t>
            </a:r>
            <a:r>
              <a:rPr sz="1733" dirty="0">
                <a:solidFill>
                  <a:srgbClr val="616161"/>
                </a:solidFill>
                <a:latin typeface="Proxima Nova"/>
              </a:rPr>
              <a:t> Python - </a:t>
            </a:r>
            <a:r>
              <a:rPr sz="1733" dirty="0" err="1">
                <a:solidFill>
                  <a:srgbClr val="616161"/>
                </a:solidFill>
                <a:latin typeface="Proxima Nova"/>
              </a:rPr>
              <a:t>это</a:t>
            </a:r>
            <a:r>
              <a:rPr sz="1733" dirty="0">
                <a:solidFill>
                  <a:srgbClr val="616161"/>
                </a:solidFill>
                <a:latin typeface="Proxima Nova"/>
              </a:rPr>
              <a:t> </a:t>
            </a:r>
            <a:r>
              <a:rPr sz="1733" dirty="0" err="1">
                <a:solidFill>
                  <a:srgbClr val="616161"/>
                </a:solidFill>
                <a:latin typeface="Proxima Nova"/>
              </a:rPr>
              <a:t>высокоуровневый</a:t>
            </a:r>
            <a:r>
              <a:rPr sz="1733" dirty="0">
                <a:solidFill>
                  <a:srgbClr val="616161"/>
                </a:solidFill>
                <a:latin typeface="Proxima Nova"/>
              </a:rPr>
              <a:t> </a:t>
            </a:r>
            <a:r>
              <a:rPr sz="1733" dirty="0" err="1">
                <a:solidFill>
                  <a:srgbClr val="616161"/>
                </a:solidFill>
                <a:latin typeface="Proxima Nova"/>
              </a:rPr>
              <a:t>язык</a:t>
            </a:r>
            <a:r>
              <a:rPr sz="1733" dirty="0">
                <a:solidFill>
                  <a:srgbClr val="616161"/>
                </a:solidFill>
                <a:latin typeface="Proxima Nova"/>
              </a:rPr>
              <a:t> </a:t>
            </a:r>
            <a:r>
              <a:rPr sz="1733" dirty="0" err="1">
                <a:solidFill>
                  <a:srgbClr val="616161"/>
                </a:solidFill>
                <a:latin typeface="Proxima Nova"/>
              </a:rPr>
              <a:t>программирования</a:t>
            </a:r>
            <a:r>
              <a:rPr sz="1733" dirty="0">
                <a:solidFill>
                  <a:srgbClr val="616161"/>
                </a:solidFill>
                <a:latin typeface="Proxima Nova"/>
              </a:rPr>
              <a:t>, </a:t>
            </a:r>
            <a:r>
              <a:rPr sz="1733" dirty="0" err="1">
                <a:solidFill>
                  <a:srgbClr val="616161"/>
                </a:solidFill>
                <a:latin typeface="Proxima Nova"/>
              </a:rPr>
              <a:t>используемый</a:t>
            </a:r>
            <a:r>
              <a:rPr sz="1733" dirty="0">
                <a:solidFill>
                  <a:srgbClr val="616161"/>
                </a:solidFill>
                <a:latin typeface="Proxima Nova"/>
              </a:rPr>
              <a:t> в </a:t>
            </a:r>
            <a:r>
              <a:rPr sz="1733" dirty="0" err="1">
                <a:solidFill>
                  <a:srgbClr val="616161"/>
                </a:solidFill>
                <a:latin typeface="Proxima Nova"/>
              </a:rPr>
              <a:t>разработке</a:t>
            </a:r>
            <a:r>
              <a:rPr sz="1733" dirty="0">
                <a:solidFill>
                  <a:srgbClr val="616161"/>
                </a:solidFill>
                <a:latin typeface="Proxima Nova"/>
              </a:rPr>
              <a:t>, </a:t>
            </a:r>
            <a:r>
              <a:rPr sz="1733" dirty="0" err="1">
                <a:solidFill>
                  <a:srgbClr val="616161"/>
                </a:solidFill>
                <a:latin typeface="Proxima Nova"/>
              </a:rPr>
              <a:t>анализе</a:t>
            </a:r>
            <a:r>
              <a:rPr sz="1733" dirty="0">
                <a:solidFill>
                  <a:srgbClr val="616161"/>
                </a:solidFill>
                <a:latin typeface="Proxima Nova"/>
              </a:rPr>
              <a:t> </a:t>
            </a:r>
            <a:r>
              <a:rPr sz="1733" dirty="0" err="1">
                <a:solidFill>
                  <a:srgbClr val="616161"/>
                </a:solidFill>
                <a:latin typeface="Proxima Nova"/>
              </a:rPr>
              <a:t>данных</a:t>
            </a:r>
            <a:r>
              <a:rPr sz="1733" dirty="0">
                <a:solidFill>
                  <a:srgbClr val="616161"/>
                </a:solidFill>
                <a:latin typeface="Proxima Nova"/>
              </a:rPr>
              <a:t> и </a:t>
            </a:r>
            <a:r>
              <a:rPr sz="1733" dirty="0" err="1">
                <a:solidFill>
                  <a:srgbClr val="616161"/>
                </a:solidFill>
                <a:latin typeface="Proxima Nova"/>
              </a:rPr>
              <a:t>машинном</a:t>
            </a:r>
            <a:r>
              <a:rPr sz="1733" dirty="0">
                <a:solidFill>
                  <a:srgbClr val="616161"/>
                </a:solidFill>
                <a:latin typeface="Proxima Nova"/>
              </a:rPr>
              <a:t> </a:t>
            </a:r>
            <a:r>
              <a:rPr sz="1733" dirty="0" err="1">
                <a:solidFill>
                  <a:srgbClr val="616161"/>
                </a:solidFill>
                <a:latin typeface="Proxima Nova"/>
              </a:rPr>
              <a:t>обучении</a:t>
            </a:r>
            <a:r>
              <a:rPr sz="1733" dirty="0">
                <a:solidFill>
                  <a:srgbClr val="616161"/>
                </a:solidFill>
                <a:latin typeface="Proxima Nova"/>
              </a:rPr>
              <a:t>.</a:t>
            </a:r>
          </a:p>
          <a:p>
            <a:pPr marL="304792" lvl="1" indent="-121917">
              <a:spcBef>
                <a:spcPts val="1600"/>
              </a:spcBef>
              <a:buSzPct val="100000"/>
              <a:buFont typeface="Arial"/>
              <a:buChar char="•"/>
            </a:pPr>
            <a:r>
              <a:rPr sz="1733" b="1" dirty="0" err="1">
                <a:solidFill>
                  <a:srgbClr val="616161"/>
                </a:solidFill>
                <a:latin typeface="Proxima Nova"/>
              </a:rPr>
              <a:t>Широкая</a:t>
            </a:r>
            <a:r>
              <a:rPr sz="1733" b="1" dirty="0">
                <a:solidFill>
                  <a:srgbClr val="616161"/>
                </a:solidFill>
                <a:latin typeface="Proxima Nova"/>
              </a:rPr>
              <a:t> </a:t>
            </a:r>
            <a:r>
              <a:rPr sz="1733" b="1" dirty="0" err="1">
                <a:solidFill>
                  <a:srgbClr val="616161"/>
                </a:solidFill>
                <a:latin typeface="Proxima Nova"/>
              </a:rPr>
              <a:t>сфера</a:t>
            </a:r>
            <a:r>
              <a:rPr sz="1733" b="1" dirty="0">
                <a:solidFill>
                  <a:srgbClr val="616161"/>
                </a:solidFill>
                <a:latin typeface="Proxima Nova"/>
              </a:rPr>
              <a:t> </a:t>
            </a:r>
            <a:r>
              <a:rPr sz="1733" b="1" dirty="0" err="1">
                <a:solidFill>
                  <a:srgbClr val="616161"/>
                </a:solidFill>
                <a:latin typeface="Proxima Nova"/>
              </a:rPr>
              <a:t>применения</a:t>
            </a:r>
            <a:r>
              <a:rPr sz="1733" b="1" dirty="0">
                <a:solidFill>
                  <a:srgbClr val="616161"/>
                </a:solidFill>
                <a:latin typeface="Proxima Nova"/>
              </a:rPr>
              <a:t>:</a:t>
            </a:r>
            <a:r>
              <a:rPr sz="1733" dirty="0">
                <a:solidFill>
                  <a:srgbClr val="616161"/>
                </a:solidFill>
                <a:latin typeface="Proxima Nova"/>
              </a:rPr>
              <a:t> </a:t>
            </a:r>
            <a:r>
              <a:rPr sz="1733" dirty="0" err="1">
                <a:solidFill>
                  <a:srgbClr val="616161"/>
                </a:solidFill>
                <a:latin typeface="Proxima Nova"/>
              </a:rPr>
              <a:t>Используется</a:t>
            </a:r>
            <a:r>
              <a:rPr sz="1733" dirty="0">
                <a:solidFill>
                  <a:srgbClr val="616161"/>
                </a:solidFill>
                <a:latin typeface="Proxima Nova"/>
              </a:rPr>
              <a:t> в </a:t>
            </a:r>
            <a:r>
              <a:rPr sz="1733" dirty="0" err="1">
                <a:solidFill>
                  <a:srgbClr val="616161"/>
                </a:solidFill>
                <a:latin typeface="Proxima Nova"/>
              </a:rPr>
              <a:t>веб-разработке</a:t>
            </a:r>
            <a:r>
              <a:rPr sz="1733" dirty="0">
                <a:solidFill>
                  <a:srgbClr val="616161"/>
                </a:solidFill>
                <a:latin typeface="Proxima Nova"/>
              </a:rPr>
              <a:t>, </a:t>
            </a:r>
            <a:r>
              <a:rPr sz="1733" dirty="0" err="1">
                <a:solidFill>
                  <a:srgbClr val="616161"/>
                </a:solidFill>
                <a:latin typeface="Proxima Nova"/>
              </a:rPr>
              <a:t>науке</a:t>
            </a:r>
            <a:r>
              <a:rPr sz="1733" dirty="0">
                <a:solidFill>
                  <a:srgbClr val="616161"/>
                </a:solidFill>
                <a:latin typeface="Proxima Nova"/>
              </a:rPr>
              <a:t> о </a:t>
            </a:r>
            <a:r>
              <a:rPr sz="1733" dirty="0" err="1">
                <a:solidFill>
                  <a:srgbClr val="616161"/>
                </a:solidFill>
                <a:latin typeface="Proxima Nova"/>
              </a:rPr>
              <a:t>данных</a:t>
            </a:r>
            <a:r>
              <a:rPr sz="1733" dirty="0">
                <a:solidFill>
                  <a:srgbClr val="616161"/>
                </a:solidFill>
                <a:latin typeface="Proxima Nova"/>
              </a:rPr>
              <a:t>, </a:t>
            </a:r>
            <a:r>
              <a:rPr sz="1733" dirty="0" err="1">
                <a:solidFill>
                  <a:srgbClr val="616161"/>
                </a:solidFill>
                <a:latin typeface="Proxima Nova"/>
              </a:rPr>
              <a:t>автоматизации</a:t>
            </a:r>
            <a:r>
              <a:rPr sz="1733" dirty="0">
                <a:solidFill>
                  <a:srgbClr val="616161"/>
                </a:solidFill>
                <a:latin typeface="Proxima Nova"/>
              </a:rPr>
              <a:t> и </a:t>
            </a:r>
            <a:r>
              <a:rPr sz="1733" dirty="0" err="1">
                <a:solidFill>
                  <a:srgbClr val="616161"/>
                </a:solidFill>
                <a:latin typeface="Proxima Nova"/>
              </a:rPr>
              <a:t>многом</a:t>
            </a:r>
            <a:r>
              <a:rPr sz="1733" dirty="0">
                <a:solidFill>
                  <a:srgbClr val="616161"/>
                </a:solidFill>
                <a:latin typeface="Proxima Nova"/>
              </a:rPr>
              <a:t> </a:t>
            </a:r>
            <a:r>
              <a:rPr sz="1733" dirty="0" err="1">
                <a:solidFill>
                  <a:srgbClr val="616161"/>
                </a:solidFill>
                <a:latin typeface="Proxima Nova"/>
              </a:rPr>
              <a:t>другом</a:t>
            </a:r>
            <a:r>
              <a:rPr sz="1733" dirty="0">
                <a:solidFill>
                  <a:srgbClr val="616161"/>
                </a:solidFill>
                <a:latin typeface="Proxima Nova"/>
              </a:rPr>
              <a:t> </a:t>
            </a:r>
            <a:r>
              <a:rPr sz="1733" dirty="0" err="1">
                <a:solidFill>
                  <a:srgbClr val="616161"/>
                </a:solidFill>
                <a:latin typeface="Proxima Nova"/>
              </a:rPr>
              <a:t>благодаря</a:t>
            </a:r>
            <a:r>
              <a:rPr sz="1733" dirty="0">
                <a:solidFill>
                  <a:srgbClr val="616161"/>
                </a:solidFill>
                <a:latin typeface="Proxima Nova"/>
              </a:rPr>
              <a:t> </a:t>
            </a:r>
            <a:r>
              <a:rPr sz="1733" dirty="0" err="1">
                <a:solidFill>
                  <a:srgbClr val="616161"/>
                </a:solidFill>
                <a:latin typeface="Proxima Nova"/>
              </a:rPr>
              <a:t>простоте</a:t>
            </a:r>
            <a:r>
              <a:rPr sz="1733" dirty="0">
                <a:solidFill>
                  <a:srgbClr val="616161"/>
                </a:solidFill>
                <a:latin typeface="Proxima Nova"/>
              </a:rPr>
              <a:t> и </a:t>
            </a:r>
            <a:r>
              <a:rPr sz="1733" dirty="0" err="1">
                <a:solidFill>
                  <a:srgbClr val="616161"/>
                </a:solidFill>
                <a:latin typeface="Proxima Nova"/>
              </a:rPr>
              <a:t>мощности</a:t>
            </a:r>
            <a:r>
              <a:rPr sz="1733" dirty="0">
                <a:solidFill>
                  <a:srgbClr val="616161"/>
                </a:solidFill>
                <a:latin typeface="Proxima Nova"/>
              </a:rPr>
              <a:t>.</a:t>
            </a:r>
          </a:p>
          <a:p>
            <a:pPr marL="304792" lvl="1" indent="-121917">
              <a:spcBef>
                <a:spcPts val="1600"/>
              </a:spcBef>
              <a:buSzPct val="100000"/>
              <a:buFont typeface="Arial"/>
              <a:buChar char="•"/>
            </a:pPr>
            <a:r>
              <a:rPr sz="1733" b="1" dirty="0" err="1">
                <a:solidFill>
                  <a:srgbClr val="616161"/>
                </a:solidFill>
                <a:latin typeface="Proxima Nova"/>
              </a:rPr>
              <a:t>Популярность</a:t>
            </a:r>
            <a:r>
              <a:rPr sz="1733" b="1" dirty="0">
                <a:solidFill>
                  <a:srgbClr val="616161"/>
                </a:solidFill>
                <a:latin typeface="Proxima Nova"/>
              </a:rPr>
              <a:t> и </a:t>
            </a:r>
            <a:r>
              <a:rPr sz="1733" b="1" dirty="0" err="1">
                <a:solidFill>
                  <a:srgbClr val="616161"/>
                </a:solidFill>
                <a:latin typeface="Proxima Nova"/>
              </a:rPr>
              <a:t>сообщество</a:t>
            </a:r>
            <a:r>
              <a:rPr sz="1733" b="1" dirty="0">
                <a:solidFill>
                  <a:srgbClr val="616161"/>
                </a:solidFill>
                <a:latin typeface="Proxima Nova"/>
              </a:rPr>
              <a:t>:</a:t>
            </a:r>
            <a:r>
              <a:rPr sz="1733" dirty="0">
                <a:solidFill>
                  <a:srgbClr val="616161"/>
                </a:solidFill>
                <a:latin typeface="Proxima Nova"/>
              </a:rPr>
              <a:t> Python </a:t>
            </a:r>
            <a:r>
              <a:rPr sz="1733" dirty="0" err="1">
                <a:solidFill>
                  <a:srgbClr val="616161"/>
                </a:solidFill>
                <a:latin typeface="Proxima Nova"/>
              </a:rPr>
              <a:t>поддерживается</a:t>
            </a:r>
            <a:r>
              <a:rPr sz="1733" dirty="0">
                <a:solidFill>
                  <a:srgbClr val="616161"/>
                </a:solidFill>
                <a:latin typeface="Proxima Nova"/>
              </a:rPr>
              <a:t> </a:t>
            </a:r>
            <a:r>
              <a:rPr sz="1733" dirty="0" err="1">
                <a:solidFill>
                  <a:srgbClr val="616161"/>
                </a:solidFill>
                <a:latin typeface="Proxima Nova"/>
              </a:rPr>
              <a:t>активным</a:t>
            </a:r>
            <a:r>
              <a:rPr sz="1733" dirty="0">
                <a:solidFill>
                  <a:srgbClr val="616161"/>
                </a:solidFill>
                <a:latin typeface="Proxima Nova"/>
              </a:rPr>
              <a:t> </a:t>
            </a:r>
            <a:r>
              <a:rPr sz="1733" dirty="0" err="1">
                <a:solidFill>
                  <a:srgbClr val="616161"/>
                </a:solidFill>
                <a:latin typeface="Proxima Nova"/>
              </a:rPr>
              <a:t>сообществом</a:t>
            </a:r>
            <a:r>
              <a:rPr sz="1733" dirty="0">
                <a:solidFill>
                  <a:srgbClr val="616161"/>
                </a:solidFill>
                <a:latin typeface="Proxima Nova"/>
              </a:rPr>
              <a:t> и </a:t>
            </a:r>
            <a:r>
              <a:rPr sz="1733" dirty="0" err="1">
                <a:solidFill>
                  <a:srgbClr val="616161"/>
                </a:solidFill>
                <a:latin typeface="Proxima Nova"/>
              </a:rPr>
              <a:t>обширными</a:t>
            </a:r>
            <a:r>
              <a:rPr sz="1733" dirty="0">
                <a:solidFill>
                  <a:srgbClr val="616161"/>
                </a:solidFill>
                <a:latin typeface="Proxima Nova"/>
              </a:rPr>
              <a:t> </a:t>
            </a:r>
            <a:r>
              <a:rPr sz="1733" dirty="0" err="1">
                <a:solidFill>
                  <a:srgbClr val="616161"/>
                </a:solidFill>
                <a:latin typeface="Proxima Nova"/>
              </a:rPr>
              <a:t>библиотеками</a:t>
            </a:r>
            <a:r>
              <a:rPr sz="1733" dirty="0">
                <a:solidFill>
                  <a:srgbClr val="616161"/>
                </a:solidFill>
                <a:latin typeface="Proxima Nova"/>
              </a:rPr>
              <a:t> </a:t>
            </a:r>
            <a:r>
              <a:rPr sz="1733" dirty="0" err="1">
                <a:solidFill>
                  <a:srgbClr val="616161"/>
                </a:solidFill>
                <a:latin typeface="Proxima Nova"/>
              </a:rPr>
              <a:t>для</a:t>
            </a:r>
            <a:r>
              <a:rPr sz="1733" dirty="0">
                <a:solidFill>
                  <a:srgbClr val="616161"/>
                </a:solidFill>
                <a:latin typeface="Proxima Nova"/>
              </a:rPr>
              <a:t> </a:t>
            </a:r>
            <a:r>
              <a:rPr sz="1733" dirty="0" err="1">
                <a:solidFill>
                  <a:srgbClr val="616161"/>
                </a:solidFill>
                <a:latin typeface="Proxima Nova"/>
              </a:rPr>
              <a:t>решения</a:t>
            </a:r>
            <a:r>
              <a:rPr sz="1733" dirty="0">
                <a:solidFill>
                  <a:srgbClr val="616161"/>
                </a:solidFill>
                <a:latin typeface="Proxima Nova"/>
              </a:rPr>
              <a:t> </a:t>
            </a:r>
            <a:r>
              <a:rPr sz="1733" dirty="0" err="1">
                <a:solidFill>
                  <a:srgbClr val="616161"/>
                </a:solidFill>
                <a:latin typeface="Proxima Nova"/>
              </a:rPr>
              <a:t>различных</a:t>
            </a:r>
            <a:r>
              <a:rPr sz="1733" dirty="0">
                <a:solidFill>
                  <a:srgbClr val="616161"/>
                </a:solidFill>
                <a:latin typeface="Proxima Nova"/>
              </a:rPr>
              <a:t> </a:t>
            </a:r>
            <a:r>
              <a:rPr sz="1733" dirty="0" err="1">
                <a:solidFill>
                  <a:srgbClr val="616161"/>
                </a:solidFill>
                <a:latin typeface="Proxima Nova"/>
              </a:rPr>
              <a:t>задач</a:t>
            </a:r>
            <a:r>
              <a:rPr sz="1733" dirty="0">
                <a:solidFill>
                  <a:srgbClr val="616161"/>
                </a:solidFill>
                <a:latin typeface="Proxima Nova"/>
              </a:rPr>
              <a:t>.</a:t>
            </a:r>
          </a:p>
        </p:txBody>
      </p:sp>
      <p:sp>
        <p:nvSpPr>
          <p:cNvPr id="10" name="Rectangle 9"/>
          <p:cNvSpPr/>
          <p:nvPr/>
        </p:nvSpPr>
        <p:spPr>
          <a:xfrm>
            <a:off x="6299201" y="2011561"/>
            <a:ext cx="5587999" cy="36770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15" name="Рисунок 14">
            <a:extLst>
              <a:ext uri="{FF2B5EF4-FFF2-40B4-BE49-F238E27FC236}">
                <a16:creationId xmlns:a16="http://schemas.microsoft.com/office/drawing/2014/main" id="{56E8290F-7268-49CE-941A-617EE14743BC}"/>
              </a:ext>
            </a:extLst>
          </p:cNvPr>
          <p:cNvPicPr>
            <a:picLocks noChangeAspect="1"/>
          </p:cNvPicPr>
          <p:nvPr/>
        </p:nvPicPr>
        <p:blipFill>
          <a:blip r:embed="rId3"/>
          <a:stretch>
            <a:fillRect/>
          </a:stretch>
        </p:blipFill>
        <p:spPr>
          <a:xfrm>
            <a:off x="5994401" y="2036960"/>
            <a:ext cx="6096000" cy="3429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Библиотеки Matplotlib и Seaborn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mewtjg83.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Matplotlib</a:t>
            </a:r>
          </a:p>
          <a:p>
            <a:pPr algn="ctr">
              <a:spcAft>
                <a:spcPts val="1600"/>
              </a:spcAft>
            </a:pPr>
            <a:r>
              <a:rPr sz="1733">
                <a:solidFill>
                  <a:srgbClr val="616161"/>
                </a:solidFill>
                <a:latin typeface="Proxima Nova"/>
              </a:rPr>
              <a:t>Библиотека для создания простых графиков и визуализаций.</a:t>
            </a:r>
          </a:p>
        </p:txBody>
      </p:sp>
      <p:sp>
        <p:nvSpPr>
          <p:cNvPr id="14" name="Rectangle 13"/>
          <p:cNvSpPr/>
          <p:nvPr/>
        </p:nvSpPr>
        <p:spPr>
          <a:xfrm>
            <a:off x="4300934" y="2011561"/>
            <a:ext cx="3589932"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k7inr6ni.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Seaborn</a:t>
            </a:r>
          </a:p>
          <a:p>
            <a:pPr algn="ctr">
              <a:spcAft>
                <a:spcPts val="1600"/>
              </a:spcAft>
            </a:pPr>
            <a:r>
              <a:rPr sz="1733">
                <a:solidFill>
                  <a:srgbClr val="616161"/>
                </a:solidFill>
                <a:latin typeface="Proxima Nova"/>
              </a:rPr>
              <a:t>Инструмент для статистической визуализации на основе Matplotlib.</a:t>
            </a:r>
          </a:p>
        </p:txBody>
      </p:sp>
      <p:sp>
        <p:nvSpPr>
          <p:cNvPr id="19" name="Rectangle 18"/>
          <p:cNvSpPr/>
          <p:nvPr/>
        </p:nvSpPr>
        <p:spPr>
          <a:xfrm>
            <a:off x="8297267" y="2011561"/>
            <a:ext cx="3589733"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mklw5v5h.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графиков</a:t>
            </a:r>
          </a:p>
          <a:p>
            <a:pPr algn="ctr">
              <a:spcAft>
                <a:spcPts val="1600"/>
              </a:spcAft>
            </a:pPr>
            <a:r>
              <a:rPr sz="1733">
                <a:solidFill>
                  <a:srgbClr val="616161"/>
                </a:solidFill>
                <a:latin typeface="Proxima Nova"/>
              </a:rPr>
              <a:t>Позволяет наглядно представлять данные для анализа.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API и библиотека requests</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API запросы:</a:t>
            </a:r>
            <a:r>
              <a:rPr sz="1733">
                <a:solidFill>
                  <a:srgbClr val="616161"/>
                </a:solidFill>
                <a:latin typeface="Proxima Nova"/>
              </a:rPr>
              <a:t> API позволяет получать данные из внешних источников, например, веб-сервисов.</a:t>
            </a:r>
          </a:p>
          <a:p>
            <a:pPr marL="304792" lvl="1" indent="-121917">
              <a:spcBef>
                <a:spcPts val="1600"/>
              </a:spcBef>
              <a:buSzPct val="100000"/>
              <a:buFont typeface="Arial"/>
              <a:buChar char="•"/>
            </a:pPr>
            <a:r>
              <a:rPr sz="1733" b="1">
                <a:solidFill>
                  <a:srgbClr val="616161"/>
                </a:solidFill>
                <a:latin typeface="Proxima Nova"/>
              </a:rPr>
              <a:t>Библиотека requests:</a:t>
            </a:r>
            <a:r>
              <a:rPr sz="1733">
                <a:solidFill>
                  <a:srgbClr val="616161"/>
                </a:solidFill>
                <a:latin typeface="Proxima Nova"/>
              </a:rPr>
              <a:t> Предоставляет удобные методы для отправки HTTP-запросов.</a:t>
            </a:r>
          </a:p>
          <a:p>
            <a:pPr marL="304792" lvl="1" indent="-121917">
              <a:spcBef>
                <a:spcPts val="1600"/>
              </a:spcBef>
              <a:buSzPct val="100000"/>
              <a:buFont typeface="Arial"/>
              <a:buChar char="•"/>
            </a:pPr>
            <a:r>
              <a:rPr sz="1733" b="1">
                <a:solidFill>
                  <a:srgbClr val="616161"/>
                </a:solidFill>
                <a:latin typeface="Proxima Nova"/>
              </a:rPr>
              <a:t>Форматы данных:</a:t>
            </a:r>
            <a:r>
              <a:rPr sz="1733">
                <a:solidFill>
                  <a:srgbClr val="616161"/>
                </a:solidFill>
                <a:latin typeface="Proxima Nova"/>
              </a:rPr>
              <a:t> Ответы обычно приходят в формате JSON или XML, удобном для парсинга.</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gz3xfawn.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6299201" y="5262760"/>
            <a:ext cx="5587999" cy="184666"/>
          </a:xfrm>
          <a:prstGeom prst="rect">
            <a:avLst/>
          </a:prstGeom>
          <a:noFill/>
          <a:ln>
            <a:noFill/>
          </a:ln>
        </p:spPr>
        <p:txBody>
          <a:bodyPr wrap="square" lIns="0" tIns="0" rIns="0" bIns="0" anchor="t">
            <a:spAutoFit/>
          </a:bodyPr>
          <a:lstStyle/>
          <a:p>
            <a:pPr algn="r">
              <a:spcAft>
                <a:spcPts val="1600"/>
              </a:spcAft>
            </a:pPr>
            <a:r>
              <a:rPr sz="1200">
                <a:solidFill>
                  <a:srgbClr val="616161"/>
                </a:solidFill>
                <a:latin typeface="Proxima Nova"/>
              </a:rPr>
              <a:t>Photo by Nate Grant on Unsplash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Итоги и дальнейшие шаги в изучении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ee81r476.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Обзор ключевых тем</a:t>
            </a:r>
          </a:p>
          <a:p>
            <a:pPr algn="ctr">
              <a:spcAft>
                <a:spcPts val="1600"/>
              </a:spcAft>
            </a:pPr>
            <a:r>
              <a:rPr sz="1733">
                <a:solidFill>
                  <a:srgbClr val="616161"/>
                </a:solidFill>
                <a:latin typeface="Proxima Nova"/>
              </a:rPr>
              <a:t>От синтаксиса и структур данных до работы с API и библиотеками.</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image.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Рекомендации для практики</a:t>
            </a:r>
          </a:p>
          <a:p>
            <a:pPr algn="ctr">
              <a:spcAft>
                <a:spcPts val="1600"/>
              </a:spcAft>
            </a:pPr>
            <a:r>
              <a:rPr sz="1733">
                <a:solidFill>
                  <a:srgbClr val="616161"/>
                </a:solidFill>
                <a:latin typeface="Proxima Nova"/>
              </a:rPr>
              <a:t>Советы по проектам для закрепления материала и улучшения навыков.</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_j_7bpqm.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Дальнейшее изучение</a:t>
            </a:r>
          </a:p>
          <a:p>
            <a:pPr algn="ctr">
              <a:spcAft>
                <a:spcPts val="1600"/>
              </a:spcAft>
            </a:pPr>
            <a:r>
              <a:rPr sz="1733">
                <a:solidFill>
                  <a:srgbClr val="616161"/>
                </a:solidFill>
                <a:latin typeface="Proxima Nova"/>
              </a:rPr>
              <a:t>Работа с фреймворками (Django, Flask), изучение научных библиотек (SciPy, TensorFlow).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8D1F8B-D50F-40DA-AA1A-F7253AF73925}"/>
              </a:ext>
            </a:extLst>
          </p:cNvPr>
          <p:cNvSpPr>
            <a:spLocks noGrp="1"/>
          </p:cNvSpPr>
          <p:nvPr>
            <p:ph type="title"/>
          </p:nvPr>
        </p:nvSpPr>
        <p:spPr>
          <a:xfrm>
            <a:off x="528722" y="3553905"/>
            <a:ext cx="11360800" cy="950567"/>
          </a:xfrm>
        </p:spPr>
        <p:txBody>
          <a:bodyPr>
            <a:normAutofit/>
          </a:bodyPr>
          <a:lstStyle/>
          <a:p>
            <a:pPr algn="ctr"/>
            <a:r>
              <a:rPr lang="ru-RU" sz="4000" dirty="0">
                <a:solidFill>
                  <a:schemeClr val="tx1"/>
                </a:solidFill>
                <a:latin typeface="Times New Roman" panose="02020603050405020304" pitchFamily="18" charset="0"/>
                <a:cs typeface="Times New Roman" panose="02020603050405020304" pitchFamily="18" charset="0"/>
              </a:rPr>
              <a:t>СПАСИБО за ВНИМАНИЕ!!!</a:t>
            </a:r>
            <a:endParaRPr lang="LID4096"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65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Как установить Python на разные операционные системы</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image.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1"/>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Скачивание Python</a:t>
            </a:r>
          </a:p>
          <a:p>
            <a:pPr algn="ctr">
              <a:spcAft>
                <a:spcPts val="1600"/>
              </a:spcAft>
            </a:pPr>
            <a:r>
              <a:rPr sz="1733">
                <a:solidFill>
                  <a:srgbClr val="616161"/>
                </a:solidFill>
                <a:latin typeface="Proxima Nova"/>
              </a:rPr>
              <a:t>Посетите python.org и выберите версию для вашей операционной системы (Windows, macOS, Linux).</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image.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Настройка PATH</a:t>
            </a:r>
          </a:p>
          <a:p>
            <a:pPr algn="ctr">
              <a:spcAft>
                <a:spcPts val="1600"/>
              </a:spcAft>
            </a:pPr>
            <a:r>
              <a:rPr sz="1733">
                <a:solidFill>
                  <a:srgbClr val="616161"/>
                </a:solidFill>
                <a:latin typeface="Proxima Nova"/>
              </a:rPr>
              <a:t>Необходимо добавить Python в PATH для удобного запуска из командной строки.</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image.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Проверка установки</a:t>
            </a:r>
          </a:p>
          <a:p>
            <a:pPr algn="ctr">
              <a:spcAft>
                <a:spcPts val="1600"/>
              </a:spcAft>
            </a:pPr>
            <a:r>
              <a:rPr sz="1733">
                <a:solidFill>
                  <a:srgbClr val="616161"/>
                </a:solidFill>
                <a:latin typeface="Proxima Nova"/>
              </a:rPr>
              <a:t>После установки проверьте версию с помощью команды python --version.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Популярные среды разработки для написания кода на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0"/>
            <a:ext cx="11582400"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image.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1"/>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IDLE</a:t>
            </a:r>
          </a:p>
          <a:p>
            <a:pPr algn="ctr">
              <a:spcAft>
                <a:spcPts val="1600"/>
              </a:spcAft>
            </a:pPr>
            <a:r>
              <a:rPr sz="1733">
                <a:solidFill>
                  <a:srgbClr val="616161"/>
                </a:solidFill>
                <a:latin typeface="Proxima Nova"/>
              </a:rPr>
              <a:t>Базовая среда, встроенная в Python; подходит для простых проектов и экспериментов.</a:t>
            </a:r>
          </a:p>
        </p:txBody>
      </p:sp>
      <p:sp>
        <p:nvSpPr>
          <p:cNvPr id="14" name="Rectangle 13"/>
          <p:cNvSpPr/>
          <p:nvPr/>
        </p:nvSpPr>
        <p:spPr>
          <a:xfrm>
            <a:off x="4300934" y="2011560"/>
            <a:ext cx="3589932"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image.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PyCharm</a:t>
            </a:r>
          </a:p>
          <a:p>
            <a:pPr algn="ctr">
              <a:spcAft>
                <a:spcPts val="1600"/>
              </a:spcAft>
            </a:pPr>
            <a:r>
              <a:rPr sz="1733">
                <a:solidFill>
                  <a:srgbClr val="616161"/>
                </a:solidFill>
                <a:latin typeface="Proxima Nova"/>
              </a:rPr>
              <a:t>Мощный IDE от JetBrains с поддержкой сложных проектов и обширными функциями для отладки.</a:t>
            </a:r>
          </a:p>
        </p:txBody>
      </p:sp>
      <p:sp>
        <p:nvSpPr>
          <p:cNvPr id="19" name="Rectangle 18"/>
          <p:cNvSpPr/>
          <p:nvPr/>
        </p:nvSpPr>
        <p:spPr>
          <a:xfrm>
            <a:off x="8297267"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image.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VS Code</a:t>
            </a:r>
          </a:p>
          <a:p>
            <a:pPr algn="ctr">
              <a:spcAft>
                <a:spcPts val="1600"/>
              </a:spcAft>
            </a:pPr>
            <a:r>
              <a:rPr sz="1733">
                <a:solidFill>
                  <a:srgbClr val="616161"/>
                </a:solidFill>
                <a:latin typeface="Proxima Nova"/>
              </a:rPr>
              <a:t>Легкая и расширяемая среда от Microsoft с поддержкой плагинов для Python.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Пример кода и запуск программы</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2941318"/>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Hello, World!:</a:t>
            </a:r>
            <a:r>
              <a:rPr sz="1733">
                <a:solidFill>
                  <a:srgbClr val="616161"/>
                </a:solidFill>
                <a:latin typeface="Proxima Nova"/>
              </a:rPr>
              <a:t> Первая программа, которая выводит текст 'Hello, World!' на экран.</a:t>
            </a:r>
          </a:p>
          <a:p>
            <a:pPr marL="304792" lvl="1" indent="-121917">
              <a:spcBef>
                <a:spcPts val="1600"/>
              </a:spcBef>
              <a:buSzPct val="100000"/>
              <a:buFont typeface="Arial"/>
              <a:buChar char="•"/>
            </a:pPr>
            <a:r>
              <a:rPr sz="1733" b="1">
                <a:solidFill>
                  <a:srgbClr val="616161"/>
                </a:solidFill>
                <a:latin typeface="Proxima Nova"/>
              </a:rPr>
              <a:t>Запуск через терминал:</a:t>
            </a:r>
            <a:r>
              <a:rPr sz="1733">
                <a:solidFill>
                  <a:srgbClr val="616161"/>
                </a:solidFill>
                <a:latin typeface="Proxima Nova"/>
              </a:rPr>
              <a:t> Сохраните файл как .py и запустите через команду python имя_файла.py.</a:t>
            </a:r>
          </a:p>
          <a:p>
            <a:pPr marL="304792" lvl="1" indent="-121917">
              <a:spcBef>
                <a:spcPts val="1600"/>
              </a:spcBef>
              <a:buSzPct val="100000"/>
              <a:buFont typeface="Arial"/>
              <a:buChar char="•"/>
            </a:pPr>
            <a:r>
              <a:rPr sz="1733" b="1">
                <a:solidFill>
                  <a:srgbClr val="616161"/>
                </a:solidFill>
                <a:latin typeface="Proxima Nova"/>
              </a:rPr>
              <a:t>Интерактивный режим Python:</a:t>
            </a:r>
            <a:r>
              <a:rPr sz="1733">
                <a:solidFill>
                  <a:srgbClr val="616161"/>
                </a:solidFill>
                <a:latin typeface="Proxima Nova"/>
              </a:rPr>
              <a:t> Выполните команды напрямую в интерактивной оболочке Python.</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zx3fwqxa.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6299201" y="5262760"/>
            <a:ext cx="5587999" cy="184666"/>
          </a:xfrm>
          <a:prstGeom prst="rect">
            <a:avLst/>
          </a:prstGeom>
          <a:noFill/>
          <a:ln>
            <a:noFill/>
          </a:ln>
        </p:spPr>
        <p:txBody>
          <a:bodyPr wrap="square" lIns="0" tIns="0" rIns="0" bIns="0" anchor="t">
            <a:spAutoFit/>
          </a:bodyPr>
          <a:lstStyle/>
          <a:p>
            <a:pPr algn="r">
              <a:spcAft>
                <a:spcPts val="1600"/>
              </a:spcAft>
            </a:pPr>
            <a:r>
              <a:rPr sz="1200">
                <a:solidFill>
                  <a:srgbClr val="616161"/>
                </a:solidFill>
                <a:latin typeface="Proxima Nova"/>
              </a:rPr>
              <a:t>Photo by Hitesh Choudhary on Unsplash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Основные типы данных в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jk9rgg_d.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Строки (str)</a:t>
            </a:r>
          </a:p>
          <a:p>
            <a:pPr algn="ctr">
              <a:spcAft>
                <a:spcPts val="1600"/>
              </a:spcAft>
            </a:pPr>
            <a:r>
              <a:rPr sz="1733">
                <a:solidFill>
                  <a:srgbClr val="616161"/>
                </a:solidFill>
                <a:latin typeface="Proxima Nova"/>
              </a:rPr>
              <a:t>Текстовые значения, заключённые в кавычки, например, 'Привет'.</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8w7q1bdk.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1"/>
            <a:ext cx="3589932"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Целые числа и числа с плавающей точкой (int, float)</a:t>
            </a:r>
          </a:p>
          <a:p>
            <a:pPr algn="ctr">
              <a:spcAft>
                <a:spcPts val="1600"/>
              </a:spcAft>
            </a:pPr>
            <a:r>
              <a:rPr sz="1733">
                <a:solidFill>
                  <a:srgbClr val="616161"/>
                </a:solidFill>
                <a:latin typeface="Proxima Nova"/>
              </a:rPr>
              <a:t>Целые числа (int) и числа с дробной частью (float), например, 10 и 3.14.</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ep7t59kf.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Булевы значения (bool)</a:t>
            </a:r>
          </a:p>
          <a:p>
            <a:pPr algn="ctr">
              <a:spcAft>
                <a:spcPts val="1600"/>
              </a:spcAft>
            </a:pPr>
            <a:r>
              <a:rPr sz="1733">
                <a:solidFill>
                  <a:srgbClr val="616161"/>
                </a:solidFill>
                <a:latin typeface="Proxima Nova"/>
              </a:rPr>
              <a:t>Логические значения True или False, используемые в условиях.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Арифметические, логические и операторы сравнения</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0"/>
            <a:ext cx="11582400"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10yzd3_g.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1"/>
            <a:ext cx="3589733"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Арифметические операторы</a:t>
            </a:r>
          </a:p>
          <a:p>
            <a:pPr algn="ctr">
              <a:spcAft>
                <a:spcPts val="1600"/>
              </a:spcAft>
            </a:pPr>
            <a:r>
              <a:rPr sz="1733">
                <a:solidFill>
                  <a:srgbClr val="616161"/>
                </a:solidFill>
                <a:latin typeface="Proxima Nova"/>
              </a:rPr>
              <a:t>Сложение (+), вычитание (-), умножение (*), деление (/), целочисленное деление (//) и остаток (%)</a:t>
            </a:r>
          </a:p>
        </p:txBody>
      </p:sp>
      <p:sp>
        <p:nvSpPr>
          <p:cNvPr id="14" name="Rectangle 13"/>
          <p:cNvSpPr/>
          <p:nvPr/>
        </p:nvSpPr>
        <p:spPr>
          <a:xfrm>
            <a:off x="4300934" y="2011560"/>
            <a:ext cx="3589932"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3lpffj2a.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Логические операторы</a:t>
            </a:r>
          </a:p>
          <a:p>
            <a:pPr algn="ctr">
              <a:spcAft>
                <a:spcPts val="1600"/>
              </a:spcAft>
            </a:pPr>
            <a:r>
              <a:rPr sz="1733">
                <a:solidFill>
                  <a:srgbClr val="616161"/>
                </a:solidFill>
                <a:latin typeface="Proxima Nova"/>
              </a:rPr>
              <a:t>and, or, not — используются для создания логических выражений.</a:t>
            </a:r>
          </a:p>
        </p:txBody>
      </p:sp>
      <p:sp>
        <p:nvSpPr>
          <p:cNvPr id="19" name="Rectangle 18"/>
          <p:cNvSpPr/>
          <p:nvPr/>
        </p:nvSpPr>
        <p:spPr>
          <a:xfrm>
            <a:off x="8297267"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vv1oave_.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Операторы сравнения</a:t>
            </a:r>
          </a:p>
          <a:p>
            <a:pPr algn="ctr">
              <a:spcAft>
                <a:spcPts val="1600"/>
              </a:spcAft>
            </a:pPr>
            <a:r>
              <a:rPr sz="1733">
                <a:solidFill>
                  <a:srgbClr val="616161"/>
                </a:solidFill>
                <a:latin typeface="Proxima Nova"/>
              </a:rPr>
              <a:t>==, !=, &gt;, &lt; — сравнивают значения и возвращают булев результат.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Работа со строками и методы форматирования</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Создание строк:</a:t>
            </a:r>
            <a:r>
              <a:rPr sz="1733">
                <a:solidFill>
                  <a:srgbClr val="616161"/>
                </a:solidFill>
                <a:latin typeface="Proxima Nova"/>
              </a:rPr>
              <a:t> Строки создаются с помощью одинарных или двойных кавычек.</a:t>
            </a:r>
          </a:p>
          <a:p>
            <a:pPr marL="304792" lvl="1" indent="-121917">
              <a:spcBef>
                <a:spcPts val="1600"/>
              </a:spcBef>
              <a:buSzPct val="100000"/>
              <a:buFont typeface="Arial"/>
              <a:buChar char="•"/>
            </a:pPr>
            <a:r>
              <a:rPr sz="1733" b="1">
                <a:solidFill>
                  <a:srgbClr val="616161"/>
                </a:solidFill>
                <a:latin typeface="Proxima Nova"/>
              </a:rPr>
              <a:t>Методы работы со строками:</a:t>
            </a:r>
            <a:r>
              <a:rPr sz="1733">
                <a:solidFill>
                  <a:srgbClr val="616161"/>
                </a:solidFill>
                <a:latin typeface="Proxima Nova"/>
              </a:rPr>
              <a:t> Методы: len(), upper(), lower(), split() и т.д. для преобразования и анализа.</a:t>
            </a:r>
          </a:p>
          <a:p>
            <a:pPr marL="304792" lvl="1" indent="-121917">
              <a:spcBef>
                <a:spcPts val="1600"/>
              </a:spcBef>
              <a:buSzPct val="100000"/>
              <a:buFont typeface="Arial"/>
              <a:buChar char="•"/>
            </a:pPr>
            <a:r>
              <a:rPr sz="1733" b="1">
                <a:solidFill>
                  <a:srgbClr val="616161"/>
                </a:solidFill>
                <a:latin typeface="Proxima Nova"/>
              </a:rPr>
              <a:t>Форматирование строк:</a:t>
            </a:r>
            <a:r>
              <a:rPr sz="1733">
                <a:solidFill>
                  <a:srgbClr val="616161"/>
                </a:solidFill>
                <a:latin typeface="Proxima Nova"/>
              </a:rPr>
              <a:t> f-строки и метод format() позволяют форматировать строки.</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zx3fwqxa.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6299201" y="5262760"/>
            <a:ext cx="5587999" cy="184666"/>
          </a:xfrm>
          <a:prstGeom prst="rect">
            <a:avLst/>
          </a:prstGeom>
          <a:noFill/>
          <a:ln>
            <a:noFill/>
          </a:ln>
        </p:spPr>
        <p:txBody>
          <a:bodyPr wrap="square" lIns="0" tIns="0" rIns="0" bIns="0" anchor="t">
            <a:spAutoFit/>
          </a:bodyPr>
          <a:lstStyle/>
          <a:p>
            <a:pPr algn="r">
              <a:spcAft>
                <a:spcPts val="1600"/>
              </a:spcAft>
            </a:pPr>
            <a:r>
              <a:rPr sz="1200">
                <a:solidFill>
                  <a:srgbClr val="616161"/>
                </a:solidFill>
                <a:latin typeface="Proxima Nova"/>
              </a:rPr>
              <a:t>Photo by Hitesh Choudhary on Unsplash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Базовые структуры данных для хранения коллекций</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0"/>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Списки:</a:t>
            </a:r>
            <a:r>
              <a:rPr sz="1733">
                <a:solidFill>
                  <a:srgbClr val="616161"/>
                </a:solidFill>
                <a:latin typeface="Proxima Nova"/>
              </a:rPr>
              <a:t> Изменяемые коллекции с упорядоченными элементами, например, [1, 2, 3].</a:t>
            </a:r>
          </a:p>
          <a:p>
            <a:pPr marL="304792" lvl="1" indent="-121917">
              <a:spcBef>
                <a:spcPts val="1600"/>
              </a:spcBef>
              <a:buSzPct val="100000"/>
              <a:buFont typeface="Arial"/>
              <a:buChar char="•"/>
            </a:pPr>
            <a:r>
              <a:rPr sz="1733" b="1">
                <a:solidFill>
                  <a:srgbClr val="616161"/>
                </a:solidFill>
                <a:latin typeface="Proxima Nova"/>
              </a:rPr>
              <a:t>Кортежи:</a:t>
            </a:r>
            <a:r>
              <a:rPr sz="1733">
                <a:solidFill>
                  <a:srgbClr val="616161"/>
                </a:solidFill>
                <a:latin typeface="Proxima Nova"/>
              </a:rPr>
              <a:t> Неизменяемые упорядоченные коллекции, например, (1, 2, 3).</a:t>
            </a:r>
          </a:p>
          <a:p>
            <a:pPr marL="304792" lvl="1" indent="-121917">
              <a:spcBef>
                <a:spcPts val="1600"/>
              </a:spcBef>
              <a:buSzPct val="100000"/>
              <a:buFont typeface="Arial"/>
              <a:buChar char="•"/>
            </a:pPr>
            <a:r>
              <a:rPr sz="1733" b="1">
                <a:solidFill>
                  <a:srgbClr val="616161"/>
                </a:solidFill>
                <a:latin typeface="Proxima Nova"/>
              </a:rPr>
              <a:t>Множества:</a:t>
            </a:r>
            <a:r>
              <a:rPr sz="1733">
                <a:solidFill>
                  <a:srgbClr val="616161"/>
                </a:solidFill>
                <a:latin typeface="Proxima Nova"/>
              </a:rPr>
              <a:t> Неупорядоченные коллекции уникальных элементов, например, {1, 2, 3}.</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image.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6299201" y="5262760"/>
            <a:ext cx="5587999" cy="184666"/>
          </a:xfrm>
          <a:prstGeom prst="rect">
            <a:avLst/>
          </a:prstGeom>
          <a:noFill/>
          <a:ln>
            <a:noFill/>
          </a:ln>
        </p:spPr>
        <p:txBody>
          <a:bodyPr wrap="square" lIns="0" tIns="0" rIns="0" bIns="0" anchor="t">
            <a:spAutoFit/>
          </a:bodyPr>
          <a:lstStyle/>
          <a:p>
            <a:pPr algn="r">
              <a:spcAft>
                <a:spcPts val="1600"/>
              </a:spcAft>
            </a:pPr>
            <a:r>
              <a:rPr sz="1200">
                <a:solidFill>
                  <a:srgbClr val="616161"/>
                </a:solidFill>
                <a:latin typeface="Proxima Nova"/>
              </a:rPr>
              <a:t>Photo by Christina @ wocintechchat.com on Unsplash</a:t>
            </a:r>
          </a:p>
        </p:txBody>
      </p:sp>
    </p:spTree>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TM03457464[[fn=Дивиденд]]</Template>
  <TotalTime>909</TotalTime>
  <Words>2533</Words>
  <Application>Microsoft Office PowerPoint</Application>
  <PresentationFormat>Широкоэкранный</PresentationFormat>
  <Paragraphs>153</Paragraphs>
  <Slides>23</Slides>
  <Notes>21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Corbel</vt:lpstr>
      <vt:lpstr>Gill Sans MT</vt:lpstr>
      <vt:lpstr>Proxima Nova</vt:lpstr>
      <vt:lpstr>Times New Roman</vt:lpstr>
      <vt:lpstr>Wingdings 2</vt:lpstr>
      <vt:lpstr>Дивиденд</vt:lpstr>
      <vt:lpstr>Лекция 1 (Введение в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WEB APPLICATION VULNERABILITIES USING MACHINE LEARNING METHODS</dc:title>
  <dc:creator>Владислав Карюкин</dc:creator>
  <cp:lastModifiedBy>Владислав Карюкин</cp:lastModifiedBy>
  <cp:revision>48</cp:revision>
  <dcterms:created xsi:type="dcterms:W3CDTF">2023-08-13T17:19:25Z</dcterms:created>
  <dcterms:modified xsi:type="dcterms:W3CDTF">2024-10-29T08:49:21Z</dcterms:modified>
</cp:coreProperties>
</file>